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5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7" r:id="rId10"/>
    <p:sldId id="398" r:id="rId11"/>
    <p:sldId id="399" r:id="rId12"/>
    <p:sldId id="400" r:id="rId13"/>
    <p:sldId id="339" r:id="rId14"/>
    <p:sldId id="402" r:id="rId15"/>
    <p:sldId id="403" r:id="rId16"/>
    <p:sldId id="404" r:id="rId17"/>
    <p:sldId id="340" r:id="rId18"/>
    <p:sldId id="341" r:id="rId19"/>
    <p:sldId id="342" r:id="rId20"/>
    <p:sldId id="343" r:id="rId21"/>
    <p:sldId id="344" r:id="rId22"/>
    <p:sldId id="345" r:id="rId23"/>
    <p:sldId id="405" r:id="rId24"/>
    <p:sldId id="346" r:id="rId25"/>
    <p:sldId id="347" r:id="rId26"/>
    <p:sldId id="512" r:id="rId27"/>
    <p:sldId id="513" r:id="rId28"/>
    <p:sldId id="515" r:id="rId29"/>
    <p:sldId id="514" r:id="rId30"/>
    <p:sldId id="502" r:id="rId31"/>
    <p:sldId id="348" r:id="rId32"/>
    <p:sldId id="349" r:id="rId33"/>
    <p:sldId id="351" r:id="rId34"/>
    <p:sldId id="352" r:id="rId35"/>
    <p:sldId id="353" r:id="rId36"/>
    <p:sldId id="354" r:id="rId37"/>
    <p:sldId id="355" r:id="rId38"/>
    <p:sldId id="415" r:id="rId39"/>
    <p:sldId id="414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356" r:id="rId50"/>
    <p:sldId id="503" r:id="rId51"/>
    <p:sldId id="516" r:id="rId52"/>
    <p:sldId id="425" r:id="rId53"/>
    <p:sldId id="426" r:id="rId54"/>
    <p:sldId id="427" r:id="rId55"/>
    <p:sldId id="429" r:id="rId56"/>
    <p:sldId id="430" r:id="rId57"/>
    <p:sldId id="517" r:id="rId58"/>
    <p:sldId id="431" r:id="rId59"/>
    <p:sldId id="432" r:id="rId60"/>
    <p:sldId id="433" r:id="rId61"/>
    <p:sldId id="511" r:id="rId62"/>
    <p:sldId id="518" r:id="rId63"/>
    <p:sldId id="358" r:id="rId64"/>
    <p:sldId id="359" r:id="rId65"/>
    <p:sldId id="439" r:id="rId66"/>
    <p:sldId id="440" r:id="rId67"/>
    <p:sldId id="362" r:id="rId68"/>
    <p:sldId id="441" r:id="rId69"/>
    <p:sldId id="361" r:id="rId70"/>
    <p:sldId id="442" r:id="rId71"/>
    <p:sldId id="363" r:id="rId72"/>
    <p:sldId id="364" r:id="rId73"/>
    <p:sldId id="519" r:id="rId74"/>
    <p:sldId id="520" r:id="rId75"/>
    <p:sldId id="444" r:id="rId76"/>
    <p:sldId id="370" r:id="rId77"/>
    <p:sldId id="445" r:id="rId78"/>
    <p:sldId id="371" r:id="rId79"/>
    <p:sldId id="372" r:id="rId80"/>
    <p:sldId id="446" r:id="rId81"/>
    <p:sldId id="373" r:id="rId82"/>
    <p:sldId id="374" r:id="rId83"/>
    <p:sldId id="375" r:id="rId84"/>
    <p:sldId id="447" r:id="rId85"/>
    <p:sldId id="377" r:id="rId86"/>
    <p:sldId id="378" r:id="rId87"/>
    <p:sldId id="379" r:id="rId88"/>
    <p:sldId id="380" r:id="rId89"/>
    <p:sldId id="381" r:id="rId90"/>
    <p:sldId id="382" r:id="rId91"/>
    <p:sldId id="448" r:id="rId92"/>
    <p:sldId id="449" r:id="rId93"/>
    <p:sldId id="521" r:id="rId94"/>
    <p:sldId id="450" r:id="rId95"/>
    <p:sldId id="451" r:id="rId96"/>
    <p:sldId id="383" r:id="rId97"/>
    <p:sldId id="384" r:id="rId98"/>
    <p:sldId id="385" r:id="rId99"/>
    <p:sldId id="452" r:id="rId100"/>
    <p:sldId id="388" r:id="rId101"/>
    <p:sldId id="506" r:id="rId102"/>
    <p:sldId id="507" r:id="rId103"/>
    <p:sldId id="508" r:id="rId104"/>
    <p:sldId id="509" r:id="rId105"/>
    <p:sldId id="390" r:id="rId106"/>
    <p:sldId id="392" r:id="rId107"/>
    <p:sldId id="393" r:id="rId108"/>
    <p:sldId id="394" r:id="rId109"/>
    <p:sldId id="486" r:id="rId110"/>
    <p:sldId id="501" r:id="rId111"/>
    <p:sldId id="497" r:id="rId112"/>
    <p:sldId id="498" r:id="rId113"/>
    <p:sldId id="499" r:id="rId114"/>
    <p:sldId id="500" r:id="rId115"/>
    <p:sldId id="453" r:id="rId116"/>
    <p:sldId id="454" r:id="rId117"/>
    <p:sldId id="455" r:id="rId118"/>
    <p:sldId id="456" r:id="rId119"/>
    <p:sldId id="457" r:id="rId120"/>
    <p:sldId id="505" r:id="rId121"/>
    <p:sldId id="458" r:id="rId122"/>
    <p:sldId id="504" r:id="rId123"/>
    <p:sldId id="459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257D"/>
    <a:srgbClr val="FF99CC"/>
    <a:srgbClr val="FFFFFF"/>
    <a:srgbClr val="BD92DE"/>
    <a:srgbClr val="AA1BB5"/>
    <a:srgbClr val="FEF2E6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60615" autoAdjust="0"/>
  </p:normalViewPr>
  <p:slideViewPr>
    <p:cSldViewPr snapToGrid="0">
      <p:cViewPr varScale="1">
        <p:scale>
          <a:sx n="67" d="100"/>
          <a:sy n="67" d="100"/>
        </p:scale>
        <p:origin x="145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</a:t>
            </a:r>
          </a:p>
          <a:p>
            <a:r>
              <a:rPr lang="en-US" dirty="0"/>
              <a:t>Not the WICG eyeballs.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you don’t realize </a:t>
            </a:r>
          </a:p>
          <a:p>
            <a:r>
              <a:rPr lang="en-US" dirty="0"/>
              <a:t>Is that both of these processes</a:t>
            </a:r>
          </a:p>
          <a:p>
            <a:r>
              <a:rPr lang="en-US" dirty="0"/>
              <a:t>Have a fundamental flaw.</a:t>
            </a:r>
          </a:p>
          <a:p>
            <a:endParaRPr lang="en-US" dirty="0"/>
          </a:p>
          <a:p>
            <a:r>
              <a:rPr lang="en-US" dirty="0"/>
              <a:t>See,</a:t>
            </a:r>
          </a:p>
          <a:p>
            <a:r>
              <a:rPr lang="en-US" dirty="0"/>
              <a:t>The process for </a:t>
            </a:r>
          </a:p>
          <a:p>
            <a:r>
              <a:rPr lang="en-US" dirty="0"/>
              <a:t>submitting a proposal </a:t>
            </a:r>
          </a:p>
          <a:p>
            <a:r>
              <a:rPr lang="en-US" dirty="0"/>
              <a:t>Is pretty easy,</a:t>
            </a:r>
          </a:p>
          <a:p>
            <a:r>
              <a:rPr lang="en-US" dirty="0"/>
              <a:t>But the process for getting</a:t>
            </a:r>
          </a:p>
          <a:p>
            <a:r>
              <a:rPr lang="en-US" dirty="0"/>
              <a:t>Anyone to look at it</a:t>
            </a:r>
          </a:p>
          <a:p>
            <a:r>
              <a:rPr lang="en-US" dirty="0"/>
              <a:t>Or consider it</a:t>
            </a:r>
          </a:p>
          <a:p>
            <a:r>
              <a:rPr lang="en-US" dirty="0"/>
              <a:t>Is incredibly hard</a:t>
            </a:r>
          </a:p>
          <a:p>
            <a:r>
              <a:rPr lang="en-US" dirty="0"/>
              <a:t>Because it means</a:t>
            </a:r>
          </a:p>
          <a:p>
            <a:r>
              <a:rPr lang="en-US" dirty="0"/>
              <a:t>Talking to other people,</a:t>
            </a:r>
          </a:p>
          <a:p>
            <a:r>
              <a:rPr lang="en-US" dirty="0"/>
              <a:t>Reaching out and </a:t>
            </a:r>
          </a:p>
          <a:p>
            <a:r>
              <a:rPr lang="en-US" dirty="0"/>
              <a:t>Building communications.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83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your proposal</a:t>
            </a:r>
          </a:p>
          <a:p>
            <a:r>
              <a:rPr lang="en-US" dirty="0"/>
              <a:t>To get any kind of response</a:t>
            </a:r>
          </a:p>
          <a:p>
            <a:r>
              <a:rPr lang="en-US" dirty="0"/>
              <a:t>You are first required </a:t>
            </a:r>
          </a:p>
          <a:p>
            <a:r>
              <a:rPr lang="en-US" dirty="0"/>
              <a:t>SELL IT.</a:t>
            </a:r>
          </a:p>
          <a:p>
            <a:endParaRPr lang="en-US" dirty="0"/>
          </a:p>
          <a:p>
            <a:r>
              <a:rPr lang="en-US" dirty="0"/>
              <a:t>And not everyone</a:t>
            </a:r>
          </a:p>
          <a:p>
            <a:r>
              <a:rPr lang="en-US" dirty="0"/>
              <a:t>Is good at selling.</a:t>
            </a:r>
          </a:p>
          <a:p>
            <a:endParaRPr lang="en-US" dirty="0"/>
          </a:p>
          <a:p>
            <a:r>
              <a:rPr lang="en-US" dirty="0"/>
              <a:t>The WHATWG process</a:t>
            </a:r>
          </a:p>
          <a:p>
            <a:r>
              <a:rPr lang="en-US" dirty="0"/>
              <a:t>Specifically requires you to</a:t>
            </a:r>
          </a:p>
          <a:p>
            <a:r>
              <a:rPr lang="en-US" dirty="0"/>
              <a:t>Find and convince</a:t>
            </a:r>
          </a:p>
          <a:p>
            <a:r>
              <a:rPr lang="en-US" dirty="0"/>
              <a:t>Browser manufacturers,</a:t>
            </a:r>
          </a:p>
          <a:p>
            <a:r>
              <a:rPr lang="en-US" dirty="0"/>
              <a:t>The people who write chrome,</a:t>
            </a:r>
          </a:p>
          <a:p>
            <a:r>
              <a:rPr lang="en-US" dirty="0"/>
              <a:t>Or </a:t>
            </a:r>
            <a:r>
              <a:rPr lang="en-US" dirty="0" err="1"/>
              <a:t>firefox</a:t>
            </a:r>
            <a:r>
              <a:rPr lang="en-US" dirty="0"/>
              <a:t>,</a:t>
            </a:r>
          </a:p>
          <a:p>
            <a:r>
              <a:rPr lang="en-US" dirty="0"/>
              <a:t>Or edge,</a:t>
            </a:r>
          </a:p>
          <a:p>
            <a:r>
              <a:rPr lang="en-US" dirty="0"/>
              <a:t>You have to convince them</a:t>
            </a:r>
          </a:p>
          <a:p>
            <a:r>
              <a:rPr lang="en-US" dirty="0"/>
              <a:t>That your idea is worthy.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38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that’s really hard</a:t>
            </a:r>
          </a:p>
          <a:p>
            <a:r>
              <a:rPr lang="en-US" dirty="0"/>
              <a:t>If you are an incredibly dashing</a:t>
            </a:r>
          </a:p>
          <a:p>
            <a:r>
              <a:rPr lang="en-US" dirty="0"/>
              <a:t>but not very popular</a:t>
            </a:r>
          </a:p>
          <a:p>
            <a:r>
              <a:rPr lang="en-US" dirty="0"/>
              <a:t>Or well known,</a:t>
            </a:r>
          </a:p>
          <a:p>
            <a:r>
              <a:rPr lang="en-US" dirty="0"/>
              <a:t>Or highly introverted,</a:t>
            </a:r>
          </a:p>
          <a:p>
            <a:r>
              <a:rPr lang="en-US" dirty="0"/>
              <a:t>Web developer named Glen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6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exactly </a:t>
            </a:r>
          </a:p>
          <a:p>
            <a:r>
              <a:rPr lang="en-US" dirty="0"/>
              <a:t>Keep the phone numbers</a:t>
            </a:r>
          </a:p>
          <a:p>
            <a:r>
              <a:rPr lang="en-US" dirty="0"/>
              <a:t>Of Browser manufacturers</a:t>
            </a:r>
          </a:p>
          <a:p>
            <a:r>
              <a:rPr lang="en-US" dirty="0"/>
              <a:t>In his phone…</a:t>
            </a:r>
          </a:p>
          <a:p>
            <a:endParaRPr lang="en-US" dirty="0"/>
          </a:p>
          <a:p>
            <a:r>
              <a:rPr lang="en-US" dirty="0"/>
              <a:t>So you do the next best 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54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make a tweet.</a:t>
            </a:r>
          </a:p>
          <a:p>
            <a:r>
              <a:rPr lang="en-US" dirty="0"/>
              <a:t>You write a few articles.</a:t>
            </a:r>
          </a:p>
          <a:p>
            <a:r>
              <a:rPr lang="en-US" dirty="0"/>
              <a:t>You post to reddit and </a:t>
            </a:r>
            <a:r>
              <a:rPr lang="en-US" dirty="0" err="1"/>
              <a:t>hackernews</a:t>
            </a:r>
            <a:r>
              <a:rPr lang="en-US" dirty="0"/>
              <a:t>.</a:t>
            </a:r>
          </a:p>
          <a:p>
            <a:r>
              <a:rPr lang="en-US" dirty="0"/>
              <a:t>You promote, promote, promote.</a:t>
            </a:r>
          </a:p>
          <a:p>
            <a:endParaRPr lang="en-US" dirty="0"/>
          </a:p>
          <a:p>
            <a:r>
              <a:rPr lang="en-US" dirty="0"/>
              <a:t>You literally do everything</a:t>
            </a:r>
          </a:p>
          <a:p>
            <a:r>
              <a:rPr lang="en-US" dirty="0"/>
              <a:t>You can think of…</a:t>
            </a:r>
          </a:p>
          <a:p>
            <a:endParaRPr lang="en-US" dirty="0"/>
          </a:p>
          <a:p>
            <a:r>
              <a:rPr lang="en-US" dirty="0"/>
              <a:t>And still nobody</a:t>
            </a:r>
          </a:p>
          <a:p>
            <a:r>
              <a:rPr lang="en-US" dirty="0"/>
              <a:t>Pays any attention.</a:t>
            </a:r>
          </a:p>
          <a:p>
            <a:endParaRPr lang="en-US" dirty="0"/>
          </a:p>
          <a:p>
            <a:r>
              <a:rPr lang="en-US"/>
              <a:t>ou </a:t>
            </a:r>
            <a:r>
              <a:rPr lang="en-US" dirty="0"/>
              <a:t>even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tell</a:t>
            </a:r>
          </a:p>
          <a:p>
            <a:r>
              <a:rPr lang="en-US" dirty="0"/>
              <a:t>The best developers</a:t>
            </a:r>
          </a:p>
          <a:p>
            <a:r>
              <a:rPr lang="en-US" dirty="0"/>
              <a:t>In the whole world</a:t>
            </a:r>
          </a:p>
          <a:p>
            <a:r>
              <a:rPr lang="en-US" dirty="0"/>
              <a:t>About your idea!</a:t>
            </a:r>
          </a:p>
          <a:p>
            <a:endParaRPr lang="en-US" dirty="0"/>
          </a:p>
          <a:p>
            <a:r>
              <a:rPr lang="en-US" dirty="0"/>
              <a:t>HI EVERYONE!</a:t>
            </a:r>
          </a:p>
          <a:p>
            <a:endParaRPr lang="en-US" dirty="0"/>
          </a:p>
          <a:p>
            <a:r>
              <a:rPr lang="en-US" dirty="0"/>
              <a:t>You take a room full</a:t>
            </a:r>
          </a:p>
          <a:p>
            <a:r>
              <a:rPr lang="en-US" dirty="0"/>
              <a:t>Of great minds</a:t>
            </a:r>
          </a:p>
          <a:p>
            <a:r>
              <a:rPr lang="en-US" dirty="0"/>
              <a:t>And you </a:t>
            </a:r>
          </a:p>
          <a:p>
            <a:r>
              <a:rPr lang="en-US" dirty="0"/>
              <a:t>Tell them all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Focus Traversal API Proposal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Focus Subsystem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 system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earlier:</a:t>
            </a:r>
          </a:p>
          <a:p>
            <a:endParaRPr lang="en-US" dirty="0"/>
          </a:p>
          <a:p>
            <a:r>
              <a:rPr lang="en-US" dirty="0"/>
              <a:t>How to determine what is focusable</a:t>
            </a:r>
          </a:p>
          <a:p>
            <a:r>
              <a:rPr lang="en-US" dirty="0"/>
              <a:t>and how to programmatically</a:t>
            </a:r>
          </a:p>
          <a:p>
            <a:r>
              <a:rPr lang="en-US" dirty="0"/>
              <a:t>increment/decrement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API exists</a:t>
            </a:r>
          </a:p>
          <a:p>
            <a:r>
              <a:rPr lang="en-US" dirty="0"/>
              <a:t>as an additional set of behaviors</a:t>
            </a:r>
          </a:p>
          <a:p>
            <a:r>
              <a:rPr lang="en-US" dirty="0"/>
              <a:t>over and above</a:t>
            </a:r>
          </a:p>
          <a:p>
            <a:r>
              <a:rPr lang="en-US" dirty="0"/>
              <a:t>what can be done</a:t>
            </a:r>
          </a:p>
          <a:p>
            <a:r>
              <a:rPr lang="en-US" dirty="0"/>
              <a:t>with the existing focus subsystem.</a:t>
            </a:r>
          </a:p>
          <a:p>
            <a:endParaRPr lang="en-US" dirty="0"/>
          </a:p>
          <a:p>
            <a:r>
              <a:rPr lang="en-US" dirty="0"/>
              <a:t>Nothing about the existing</a:t>
            </a:r>
          </a:p>
          <a:p>
            <a:r>
              <a:rPr lang="en-US" dirty="0"/>
              <a:t>focus subsystem changes,</a:t>
            </a:r>
          </a:p>
          <a:p>
            <a:r>
              <a:rPr lang="en-US" dirty="0"/>
              <a:t>the proposal is purely </a:t>
            </a:r>
            <a:r>
              <a:rPr lang="en-US" dirty="0" err="1"/>
              <a:t>addative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proposal,</a:t>
            </a:r>
          </a:p>
          <a:p>
            <a:r>
              <a:rPr lang="en-US" dirty="0"/>
              <a:t>built from my initial library work,</a:t>
            </a:r>
          </a:p>
          <a:p>
            <a:r>
              <a:rPr lang="en-US" dirty="0"/>
              <a:t>suggests creating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which we will use 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</a:t>
            </a:r>
          </a:p>
          <a:p>
            <a:endParaRPr lang="en-US" dirty="0"/>
          </a:p>
          <a:p>
            <a:r>
              <a:rPr lang="en-US" dirty="0"/>
              <a:t>and specifically</a:t>
            </a:r>
          </a:p>
          <a:p>
            <a:r>
              <a:rPr lang="en-US" dirty="0"/>
              <a:t>how we interact with</a:t>
            </a:r>
          </a:p>
          <a:p>
            <a:r>
              <a:rPr lang="en-US" dirty="0"/>
              <a:t>the focus subsystem </a:t>
            </a:r>
          </a:p>
          <a:p>
            <a:r>
              <a:rPr lang="en-US" dirty="0" err="1"/>
              <a:t>programatically</a:t>
            </a:r>
            <a:endParaRPr lang="en-US" dirty="0"/>
          </a:p>
          <a:p>
            <a:r>
              <a:rPr lang="en-US" dirty="0"/>
              <a:t>via </a:t>
            </a:r>
            <a:r>
              <a:rPr lang="en-US" dirty="0" err="1"/>
              <a:t>javascript</a:t>
            </a:r>
            <a:r>
              <a:rPr lang="en-US" dirty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contains,</a:t>
            </a:r>
          </a:p>
          <a:p>
            <a:r>
              <a:rPr lang="en-US" dirty="0"/>
              <a:t>as previously described,</a:t>
            </a:r>
          </a:p>
          <a:p>
            <a:endParaRPr lang="en-US" dirty="0"/>
          </a:p>
          <a:p>
            <a:r>
              <a:rPr lang="en-US" dirty="0"/>
              <a:t>Functions for determining </a:t>
            </a:r>
          </a:p>
          <a:p>
            <a:r>
              <a:rPr lang="en-US" dirty="0"/>
              <a:t>what is focusable,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r>
              <a:rPr lang="en-US" dirty="0"/>
              <a:t>for incrementing and decrementing focus</a:t>
            </a:r>
          </a:p>
          <a:p>
            <a:endParaRPr lang="en-US" dirty="0"/>
          </a:p>
          <a:p>
            <a:r>
              <a:rPr lang="en-US" dirty="0"/>
              <a:t>and </a:t>
            </a:r>
          </a:p>
          <a:p>
            <a:r>
              <a:rPr lang="en-US" dirty="0"/>
              <a:t>for a host of other</a:t>
            </a:r>
          </a:p>
          <a:p>
            <a:r>
              <a:rPr lang="en-US" dirty="0"/>
              <a:t>focus related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that's the Proposed</a:t>
            </a:r>
          </a:p>
          <a:p>
            <a:r>
              <a:rPr lang="en-US" dirty="0"/>
              <a:t>Focus Traversal API.</a:t>
            </a:r>
          </a:p>
          <a:p>
            <a:endParaRPr lang="en-US" dirty="0"/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</a:t>
            </a:r>
          </a:p>
          <a:p>
            <a:r>
              <a:rPr lang="en-US" dirty="0"/>
              <a:t>Fine folks</a:t>
            </a:r>
          </a:p>
          <a:p>
            <a:r>
              <a:rPr lang="en-US" dirty="0"/>
              <a:t>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</a:t>
            </a:r>
          </a:p>
          <a:p>
            <a:r>
              <a:rPr lang="en-US" dirty="0"/>
              <a:t>and made a working </a:t>
            </a:r>
            <a:r>
              <a:rPr lang="en-US" dirty="0" err="1"/>
              <a:t>polyfill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that you can use today</a:t>
            </a:r>
          </a:p>
          <a:p>
            <a:endParaRPr lang="en-US" dirty="0"/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</a:t>
            </a:r>
          </a:p>
          <a:p>
            <a:r>
              <a:rPr lang="en-US" dirty="0"/>
              <a:t>is a long</a:t>
            </a:r>
          </a:p>
          <a:p>
            <a:r>
              <a:rPr lang="en-US" dirty="0"/>
              <a:t>long </a:t>
            </a:r>
          </a:p>
          <a:p>
            <a:r>
              <a:rPr lang="en-US" dirty="0"/>
              <a:t>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said,</a:t>
            </a:r>
          </a:p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</a:t>
            </a:r>
          </a:p>
          <a:p>
            <a:r>
              <a:rPr lang="en-US" dirty="0"/>
              <a:t>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know how to talk to.</a:t>
            </a:r>
          </a:p>
          <a:p>
            <a:endParaRPr lang="en-US" dirty="0"/>
          </a:p>
          <a:p>
            <a:r>
              <a:rPr lang="en-US" dirty="0"/>
              <a:t>But there is hope!</a:t>
            </a:r>
          </a:p>
          <a:p>
            <a:r>
              <a:rPr lang="en-US" dirty="0"/>
              <a:t>&lt;look over crowd&gt;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You.</a:t>
            </a:r>
          </a:p>
          <a:p>
            <a:endParaRPr lang="en-US" dirty="0"/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I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r>
              <a:rPr lang="en-US" dirty="0"/>
              <a:t>,</a:t>
            </a:r>
          </a:p>
          <a:p>
            <a:r>
              <a:rPr lang="en-US" dirty="0"/>
              <a:t>try it out,</a:t>
            </a:r>
          </a:p>
          <a:p>
            <a:r>
              <a:rPr lang="en-US" dirty="0"/>
              <a:t>find the bugs,</a:t>
            </a:r>
          </a:p>
          <a:p>
            <a:r>
              <a:rPr lang="en-US" dirty="0"/>
              <a:t>help grow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To that end…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talk.</a:t>
            </a:r>
          </a:p>
          <a:p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and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dig,</a:t>
            </a:r>
          </a:p>
          <a:p>
            <a:r>
              <a:rPr lang="en-US" dirty="0"/>
              <a:t>a little bit,</a:t>
            </a:r>
          </a:p>
          <a:p>
            <a:r>
              <a:rPr lang="en-US" dirty="0"/>
              <a:t>into focus…</a:t>
            </a:r>
          </a:p>
          <a:p>
            <a:endParaRPr lang="en-US" dirty="0"/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What are some of its problems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</a:t>
            </a:r>
          </a:p>
          <a:p>
            <a:r>
              <a:rPr lang="en-US" dirty="0"/>
              <a:t>it's posted.</a:t>
            </a:r>
          </a:p>
          <a:p>
            <a:endParaRPr lang="en-US" dirty="0"/>
          </a:p>
          <a:p>
            <a:r>
              <a:rPr lang="en-US" dirty="0"/>
              <a:t>Go retweet it</a:t>
            </a:r>
          </a:p>
          <a:p>
            <a:r>
              <a:rPr lang="en-US" dirty="0"/>
              <a:t>And help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About making </a:t>
            </a:r>
          </a:p>
          <a:p>
            <a:r>
              <a:rPr lang="en-US" dirty="0"/>
              <a:t>Focus Awesome!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28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manufacturer,</a:t>
            </a:r>
          </a:p>
          <a:p>
            <a:r>
              <a:rPr lang="en-US" dirty="0"/>
              <a:t>or have any sway with them,</a:t>
            </a:r>
          </a:p>
          <a:p>
            <a:r>
              <a:rPr lang="en-US" dirty="0"/>
              <a:t>Or know anyone </a:t>
            </a:r>
          </a:p>
          <a:p>
            <a:r>
              <a:rPr lang="en-US" dirty="0"/>
              <a:t>I could reach out to…</a:t>
            </a:r>
          </a:p>
          <a:p>
            <a:endParaRPr lang="en-US" dirty="0"/>
          </a:p>
          <a:p>
            <a:r>
              <a:rPr lang="en-US" dirty="0"/>
              <a:t>come talk to me.</a:t>
            </a:r>
          </a:p>
          <a:p>
            <a:endParaRPr lang="en-US" dirty="0"/>
          </a:p>
          <a:p>
            <a:r>
              <a:rPr lang="en-US" dirty="0"/>
              <a:t>And lets figure out together</a:t>
            </a:r>
          </a:p>
          <a:p>
            <a:r>
              <a:rPr lang="en-US" dirty="0"/>
              <a:t>How we can all</a:t>
            </a:r>
          </a:p>
          <a:p>
            <a:r>
              <a:rPr lang="en-US" dirty="0"/>
              <a:t>advance focus!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listening,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hope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you in the coming days,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focus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life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really good beer.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your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50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know</a:t>
            </a:r>
          </a:p>
          <a:p>
            <a:r>
              <a:rPr lang="en-US" dirty="0"/>
              <a:t>what exactly we are talking about</a:t>
            </a:r>
          </a:p>
          <a:p>
            <a:r>
              <a:rPr lang="en-US" dirty="0"/>
              <a:t>and where it comes from,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Very simply</a:t>
            </a:r>
          </a:p>
          <a:p>
            <a:r>
              <a:rPr lang="en-US" dirty="0"/>
              <a:t>and glossing over a lot of details...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  <a:p>
            <a:r>
              <a:rPr lang="en-US" dirty="0"/>
              <a:t>Any user input</a:t>
            </a:r>
          </a:p>
          <a:p>
            <a:r>
              <a:rPr lang="en-US" dirty="0"/>
              <a:t>Of any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one location,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For example</a:t>
            </a:r>
          </a:p>
          <a:p>
            <a:r>
              <a:rPr lang="en-US" dirty="0"/>
              <a:t>The computer goes through</a:t>
            </a:r>
          </a:p>
          <a:p>
            <a:r>
              <a:rPr lang="en-US" dirty="0"/>
              <a:t>A series of </a:t>
            </a:r>
            <a:r>
              <a:rPr lang="en-US" dirty="0" err="1"/>
              <a:t>descisions</a:t>
            </a:r>
            <a:endParaRPr lang="en-US" dirty="0"/>
          </a:p>
          <a:p>
            <a:r>
              <a:rPr lang="en-US" dirty="0"/>
              <a:t>To determine</a:t>
            </a:r>
          </a:p>
          <a:p>
            <a:r>
              <a:rPr lang="en-US" dirty="0"/>
              <a:t>What has the focus.</a:t>
            </a:r>
          </a:p>
          <a:p>
            <a:endParaRPr lang="en-US" dirty="0"/>
          </a:p>
          <a:p>
            <a:r>
              <a:rPr lang="en-US" dirty="0"/>
              <a:t>It works like this.</a:t>
            </a:r>
          </a:p>
          <a:p>
            <a:endParaRPr lang="en-US" dirty="0"/>
          </a:p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A keystroke occurred.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opoeraitng</a:t>
            </a:r>
            <a:r>
              <a:rPr lang="en-US" dirty="0"/>
              <a:t> system</a:t>
            </a:r>
          </a:p>
          <a:p>
            <a:r>
              <a:rPr lang="en-US" dirty="0"/>
              <a:t>determines what key was pressed.</a:t>
            </a:r>
          </a:p>
          <a:p>
            <a:endParaRPr lang="en-US" dirty="0"/>
          </a:p>
          <a:p>
            <a:r>
              <a:rPr lang="en-US" dirty="0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finds the associated 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called the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focus is changed</a:t>
            </a:r>
          </a:p>
          <a:p>
            <a:r>
              <a:rPr lang="en-US" dirty="0"/>
              <a:t>In a document,</a:t>
            </a:r>
          </a:p>
          <a:p>
            <a:r>
              <a:rPr lang="en-US" dirty="0"/>
              <a:t>It is tracked,</a:t>
            </a:r>
          </a:p>
          <a:p>
            <a:r>
              <a:rPr lang="en-US" dirty="0"/>
              <a:t>In the </a:t>
            </a:r>
            <a:r>
              <a:rPr lang="en-US" dirty="0" err="1"/>
              <a:t>ActiveElement</a:t>
            </a:r>
            <a:r>
              <a:rPr lang="en-US" dirty="0"/>
              <a:t> property.</a:t>
            </a:r>
          </a:p>
          <a:p>
            <a:endParaRPr lang="en-US" dirty="0"/>
          </a:p>
          <a:p>
            <a:r>
              <a:rPr lang="en-US" dirty="0"/>
              <a:t>So for our keypress</a:t>
            </a:r>
          </a:p>
          <a:p>
            <a:r>
              <a:rPr lang="en-US" dirty="0"/>
              <a:t>The </a:t>
            </a:r>
            <a:r>
              <a:rPr lang="en-US" dirty="0" err="1"/>
              <a:t>browers</a:t>
            </a:r>
            <a:endParaRPr lang="en-US" dirty="0"/>
          </a:p>
          <a:p>
            <a:r>
              <a:rPr lang="en-US" dirty="0"/>
              <a:t>translates the keystroke </a:t>
            </a:r>
          </a:p>
          <a:p>
            <a:r>
              <a:rPr lang="en-US" dirty="0"/>
              <a:t>into an event</a:t>
            </a:r>
          </a:p>
          <a:p>
            <a:r>
              <a:rPr lang="en-US" dirty="0"/>
              <a:t>And fires that event</a:t>
            </a:r>
          </a:p>
          <a:p>
            <a:r>
              <a:rPr lang="en-US" dirty="0"/>
              <a:t>with the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as its target.</a:t>
            </a:r>
          </a:p>
          <a:p>
            <a:endParaRPr lang="en-US" dirty="0"/>
          </a:p>
          <a:p>
            <a:r>
              <a:rPr lang="en-US" dirty="0"/>
              <a:t>This is called </a:t>
            </a:r>
          </a:p>
          <a:p>
            <a:r>
              <a:rPr lang="en-US" dirty="0"/>
              <a:t>the Focus flow…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series of focus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r>
              <a:rPr lang="en-US" dirty="0"/>
              <a:t>Along with the two methods</a:t>
            </a:r>
          </a:p>
          <a:p>
            <a:r>
              <a:rPr lang="en-US" dirty="0"/>
              <a:t>focus() and blur()</a:t>
            </a:r>
          </a:p>
          <a:p>
            <a:r>
              <a:rPr lang="en-US" dirty="0"/>
              <a:t>And the four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r>
              <a:rPr lang="en-US" dirty="0"/>
              <a:t>make up the focus subsystem</a:t>
            </a:r>
          </a:p>
          <a:p>
            <a:r>
              <a:rPr lang="en-US" dirty="0"/>
              <a:t>As we know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r>
              <a:rPr lang="en-US" dirty="0"/>
              <a:t>As we just said</a:t>
            </a:r>
          </a:p>
          <a:p>
            <a:r>
              <a:rPr lang="en-US" dirty="0"/>
              <a:t>Is a document</a:t>
            </a:r>
          </a:p>
          <a:p>
            <a:r>
              <a:rPr lang="en-US" dirty="0"/>
              <a:t>Level property</a:t>
            </a:r>
          </a:p>
          <a:p>
            <a:r>
              <a:rPr lang="en-US" dirty="0"/>
              <a:t>Which tracks</a:t>
            </a:r>
          </a:p>
          <a:p>
            <a:r>
              <a:rPr lang="en-US" dirty="0"/>
              <a:t>What element,</a:t>
            </a:r>
          </a:p>
          <a:p>
            <a:r>
              <a:rPr lang="en-US" dirty="0"/>
              <a:t>If any,</a:t>
            </a:r>
          </a:p>
          <a:p>
            <a:r>
              <a:rPr lang="en-US" dirty="0"/>
              <a:t>Within the document,</a:t>
            </a:r>
          </a:p>
          <a:p>
            <a:r>
              <a:rPr lang="en-US" dirty="0"/>
              <a:t>Is currently holding </a:t>
            </a:r>
          </a:p>
          <a:p>
            <a:r>
              <a:rPr lang="en-US" dirty="0"/>
              <a:t>The focus.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88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focus() method,</a:t>
            </a:r>
          </a:p>
          <a:p>
            <a:r>
              <a:rPr lang="en-US" dirty="0"/>
              <a:t>Is used</a:t>
            </a:r>
          </a:p>
          <a:p>
            <a:r>
              <a:rPr lang="en-US" dirty="0"/>
              <a:t>On some given element</a:t>
            </a:r>
          </a:p>
          <a:p>
            <a:r>
              <a:rPr lang="en-US" dirty="0"/>
              <a:t>To request</a:t>
            </a:r>
          </a:p>
          <a:p>
            <a:r>
              <a:rPr lang="en-US" dirty="0"/>
              <a:t>That focus be set</a:t>
            </a:r>
          </a:p>
          <a:p>
            <a:r>
              <a:rPr lang="en-US" dirty="0"/>
              <a:t>To that element.</a:t>
            </a:r>
          </a:p>
          <a:p>
            <a:r>
              <a:rPr lang="en-US" dirty="0"/>
              <a:t>But only if that element</a:t>
            </a:r>
          </a:p>
          <a:p>
            <a:r>
              <a:rPr lang="en-US" dirty="0"/>
              <a:t>Can hold the focus.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0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blur() method</a:t>
            </a:r>
          </a:p>
          <a:p>
            <a:r>
              <a:rPr lang="en-US" dirty="0"/>
              <a:t>Is used on  an element</a:t>
            </a:r>
          </a:p>
          <a:p>
            <a:r>
              <a:rPr lang="en-US" dirty="0"/>
              <a:t>That currently has the focus</a:t>
            </a:r>
          </a:p>
          <a:p>
            <a:r>
              <a:rPr lang="en-US" dirty="0"/>
              <a:t>To tell it</a:t>
            </a:r>
          </a:p>
          <a:p>
            <a:r>
              <a:rPr lang="en-US" dirty="0"/>
              <a:t>To release the focus.</a:t>
            </a:r>
          </a:p>
          <a:p>
            <a:endParaRPr lang="en-US" dirty="0"/>
          </a:p>
          <a:p>
            <a:r>
              <a:rPr lang="en-US" dirty="0"/>
              <a:t>My personal experience </a:t>
            </a:r>
          </a:p>
          <a:p>
            <a:r>
              <a:rPr lang="en-US" dirty="0"/>
              <a:t>Has found</a:t>
            </a:r>
          </a:p>
          <a:p>
            <a:r>
              <a:rPr lang="en-US" dirty="0"/>
              <a:t>That calling blur()</a:t>
            </a:r>
          </a:p>
          <a:p>
            <a:r>
              <a:rPr lang="en-US" dirty="0"/>
              <a:t>Can have unpredictable effects.</a:t>
            </a:r>
          </a:p>
          <a:p>
            <a:r>
              <a:rPr lang="en-US" dirty="0"/>
              <a:t>And even </a:t>
            </a:r>
          </a:p>
          <a:p>
            <a:r>
              <a:rPr lang="en-US" dirty="0"/>
              <a:t>The HTML Specification</a:t>
            </a:r>
          </a:p>
          <a:p>
            <a:r>
              <a:rPr lang="en-US" dirty="0"/>
              <a:t>Actually recommends</a:t>
            </a:r>
          </a:p>
          <a:p>
            <a:r>
              <a:rPr lang="en-US" dirty="0"/>
              <a:t>Not using blur().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29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Also provides us</a:t>
            </a:r>
          </a:p>
          <a:p>
            <a:r>
              <a:rPr lang="en-US" dirty="0"/>
              <a:t>With four events</a:t>
            </a:r>
          </a:p>
          <a:p>
            <a:r>
              <a:rPr lang="en-US" dirty="0"/>
              <a:t>That are triggered</a:t>
            </a:r>
          </a:p>
          <a:p>
            <a:r>
              <a:rPr lang="en-US" dirty="0"/>
              <a:t>Whenever </a:t>
            </a:r>
            <a:r>
              <a:rPr lang="en-US" dirty="0" err="1"/>
              <a:t>foucs</a:t>
            </a:r>
            <a:r>
              <a:rPr lang="en-US" dirty="0"/>
              <a:t> changes.</a:t>
            </a:r>
          </a:p>
          <a:p>
            <a:endParaRPr lang="en-US" dirty="0"/>
          </a:p>
          <a:p>
            <a:r>
              <a:rPr lang="en-US" dirty="0" err="1"/>
              <a:t>Focusin</a:t>
            </a:r>
            <a:r>
              <a:rPr lang="en-US" dirty="0"/>
              <a:t> and focus events</a:t>
            </a:r>
          </a:p>
          <a:p>
            <a:r>
              <a:rPr lang="en-US" dirty="0"/>
              <a:t>Occur when an element</a:t>
            </a:r>
          </a:p>
          <a:p>
            <a:r>
              <a:rPr lang="en-US" dirty="0"/>
              <a:t>Is about to receive or receiving</a:t>
            </a:r>
          </a:p>
          <a:p>
            <a:r>
              <a:rPr lang="en-US" dirty="0"/>
              <a:t>The focus.</a:t>
            </a:r>
          </a:p>
          <a:p>
            <a:endParaRPr lang="en-US" dirty="0"/>
          </a:p>
          <a:p>
            <a:r>
              <a:rPr lang="en-US" dirty="0" err="1"/>
              <a:t>Focusout</a:t>
            </a:r>
            <a:r>
              <a:rPr lang="en-US" dirty="0"/>
              <a:t> and blur</a:t>
            </a:r>
          </a:p>
          <a:p>
            <a:r>
              <a:rPr lang="en-US" dirty="0"/>
              <a:t>Occur when an element</a:t>
            </a:r>
          </a:p>
          <a:p>
            <a:r>
              <a:rPr lang="en-US" dirty="0"/>
              <a:t>Is losing the focus.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8 pieces</a:t>
            </a:r>
          </a:p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endParaRPr lang="en-US" dirty="0"/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subsystem;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Until it </a:t>
            </a:r>
            <a:r>
              <a:rPr lang="en-US" dirty="0" err="1"/>
              <a:t>doesnt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So, Say you are</a:t>
            </a:r>
          </a:p>
          <a:p>
            <a:r>
              <a:rPr lang="en-US" dirty="0"/>
              <a:t>an incredibly dashing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actually</a:t>
            </a:r>
          </a:p>
          <a:p>
            <a:r>
              <a:rPr lang="en-US" dirty="0"/>
              <a:t>a pretty common request</a:t>
            </a:r>
          </a:p>
          <a:p>
            <a:r>
              <a:rPr lang="en-US" dirty="0"/>
              <a:t>for customers to make</a:t>
            </a:r>
          </a:p>
          <a:p>
            <a:r>
              <a:rPr lang="en-US" dirty="0"/>
              <a:t>And one I have heard</a:t>
            </a:r>
          </a:p>
          <a:p>
            <a:r>
              <a:rPr lang="en-US" dirty="0"/>
              <a:t>Time and time again.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a library</a:t>
            </a:r>
          </a:p>
          <a:p>
            <a:r>
              <a:rPr lang="en-US" dirty="0"/>
              <a:t>Called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us walk</a:t>
            </a:r>
          </a:p>
          <a:p>
            <a:r>
              <a:rPr lang="en-US" dirty="0"/>
              <a:t>through this code</a:t>
            </a:r>
          </a:p>
          <a:p>
            <a:r>
              <a:rPr lang="en-US" dirty="0"/>
              <a:t>very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we define our "my-user-field" component.</a:t>
            </a:r>
          </a:p>
          <a:p>
            <a:r>
              <a:rPr lang="en-US" dirty="0"/>
              <a:t>  	</a:t>
            </a:r>
          </a:p>
          <a:p>
            <a:r>
              <a:rPr lang="en-US" dirty="0"/>
              <a:t>With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You provide the name</a:t>
            </a:r>
          </a:p>
          <a:p>
            <a:r>
              <a:rPr lang="en-US" dirty="0"/>
              <a:t>Of the component your are defining</a:t>
            </a:r>
          </a:p>
          <a:p>
            <a:endParaRPr lang="en-US" dirty="0"/>
          </a:p>
          <a:p>
            <a:r>
              <a:rPr lang="en-US" dirty="0"/>
              <a:t>And a function</a:t>
            </a:r>
          </a:p>
          <a:p>
            <a:r>
              <a:rPr lang="en-US" dirty="0"/>
              <a:t>That describes the details </a:t>
            </a:r>
          </a:p>
          <a:p>
            <a:r>
              <a:rPr lang="en-US" dirty="0"/>
              <a:t>Of the new component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our definition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of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See, </a:t>
            </a:r>
          </a:p>
          <a:p>
            <a:r>
              <a:rPr lang="en-US" dirty="0"/>
              <a:t>A Web Component</a:t>
            </a:r>
          </a:p>
          <a:p>
            <a:r>
              <a:rPr lang="en-US" dirty="0"/>
              <a:t>is intentionally designed</a:t>
            </a:r>
          </a:p>
          <a:p>
            <a:r>
              <a:rPr lang="en-US" dirty="0"/>
              <a:t>to be used</a:t>
            </a:r>
          </a:p>
          <a:p>
            <a:r>
              <a:rPr lang="en-US" dirty="0"/>
              <a:t>multiple times</a:t>
            </a:r>
          </a:p>
          <a:p>
            <a:r>
              <a:rPr lang="en-US" dirty="0"/>
              <a:t>in many places.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  <a:p>
            <a:r>
              <a:rPr lang="en-US" dirty="0"/>
              <a:t>Which is executed on</a:t>
            </a:r>
          </a:p>
          <a:p>
            <a:r>
              <a:rPr lang="en-US" dirty="0"/>
              <a:t>The element we want</a:t>
            </a:r>
          </a:p>
          <a:p>
            <a:r>
              <a:rPr lang="en-US" dirty="0"/>
              <a:t>To give the focus to…</a:t>
            </a:r>
          </a:p>
          <a:p>
            <a:endParaRPr lang="en-US" dirty="0"/>
          </a:p>
          <a:p>
            <a:r>
              <a:rPr lang="en-US" dirty="0"/>
              <a:t>But how does our code</a:t>
            </a:r>
          </a:p>
          <a:p>
            <a:r>
              <a:rPr lang="en-US" dirty="0"/>
              <a:t>know what element</a:t>
            </a:r>
          </a:p>
          <a:p>
            <a:r>
              <a:rPr lang="en-US" dirty="0"/>
              <a:t>It wants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</a:t>
            </a:r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8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 or ANCHOR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first SUMMARY child</a:t>
            </a:r>
          </a:p>
          <a:p>
            <a:r>
              <a:rPr lang="en-US" dirty="0"/>
              <a:t>Of a DETAILS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929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  <a:p>
            <a:r>
              <a:rPr lang="en-US" dirty="0"/>
              <a:t>&lt;fast&gt;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 dirty="0"/>
              <a:t>Literally</a:t>
            </a:r>
          </a:p>
          <a:p>
            <a:r>
              <a:rPr lang="en-US" dirty="0"/>
              <a:t>1000 other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3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doesn’t</a:t>
            </a:r>
          </a:p>
          <a:p>
            <a:r>
              <a:rPr lang="en-US" dirty="0"/>
              <a:t>Even begin to take</a:t>
            </a:r>
          </a:p>
          <a:p>
            <a:r>
              <a:rPr lang="en-US" dirty="0"/>
              <a:t>Into account</a:t>
            </a:r>
          </a:p>
          <a:p>
            <a:r>
              <a:rPr lang="en-US" dirty="0"/>
              <a:t>The ARIA stuff</a:t>
            </a:r>
          </a:p>
          <a:p>
            <a:r>
              <a:rPr lang="en-US" dirty="0"/>
              <a:t>Which has </a:t>
            </a:r>
          </a:p>
          <a:p>
            <a:r>
              <a:rPr lang="en-US" dirty="0"/>
              <a:t>HUGE implications</a:t>
            </a:r>
          </a:p>
          <a:p>
            <a:r>
              <a:rPr lang="en-US" dirty="0"/>
              <a:t>On focus</a:t>
            </a:r>
          </a:p>
          <a:p>
            <a:r>
              <a:rPr lang="en-US" dirty="0"/>
              <a:t>And focus traversal.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106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compare</a:t>
            </a:r>
          </a:p>
          <a:p>
            <a:r>
              <a:rPr lang="en-US" dirty="0"/>
              <a:t>All the ways an element</a:t>
            </a:r>
          </a:p>
          <a:p>
            <a:r>
              <a:rPr lang="en-US" dirty="0"/>
              <a:t>Can be focusable</a:t>
            </a:r>
          </a:p>
          <a:p>
            <a:r>
              <a:rPr lang="en-US" dirty="0"/>
              <a:t>And all the edge cases</a:t>
            </a:r>
          </a:p>
          <a:p>
            <a:r>
              <a:rPr lang="en-US" dirty="0"/>
              <a:t>And all the browser differences…</a:t>
            </a:r>
          </a:p>
          <a:p>
            <a:endParaRPr lang="en-US" dirty="0"/>
          </a:p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it was just too big.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It is confusing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nobody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Should ever have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honestly,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</a:t>
            </a:r>
            <a:r>
              <a:rPr lang="en-US" sz="1200" dirty="0" err="1"/>
              <a:t>dont</a:t>
            </a:r>
            <a:r>
              <a:rPr lang="en-US" sz="1200" dirty="0"/>
              <a:t> want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Write a method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tries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figure this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because,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let's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Far smarter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Than I have tried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And they get it wrong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Every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programmatically.</a:t>
            </a:r>
          </a:p>
          <a:p>
            <a:endParaRPr lang="en-US" dirty="0"/>
          </a:p>
          <a:p>
            <a:r>
              <a:rPr lang="en-US" dirty="0"/>
              <a:t>Or decrement the focus</a:t>
            </a:r>
          </a:p>
          <a:p>
            <a:r>
              <a:rPr lang="en-US" dirty="0"/>
              <a:t>Programmatically.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mostly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My Web Component example</a:t>
            </a:r>
          </a:p>
          <a:p>
            <a:r>
              <a:rPr lang="en-US" dirty="0"/>
              <a:t>Is only one small slice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the problems</a:t>
            </a:r>
          </a:p>
          <a:p>
            <a:r>
              <a:rPr lang="en-US" dirty="0"/>
              <a:t>We are facing </a:t>
            </a:r>
          </a:p>
          <a:p>
            <a:r>
              <a:rPr lang="en-US" dirty="0"/>
              <a:t>With focus.</a:t>
            </a:r>
          </a:p>
          <a:p>
            <a:endParaRPr lang="en-US" dirty="0"/>
          </a:p>
          <a:p>
            <a:r>
              <a:rPr lang="en-US" dirty="0"/>
              <a:t>And as we continue</a:t>
            </a:r>
          </a:p>
          <a:p>
            <a:r>
              <a:rPr lang="en-US" dirty="0"/>
              <a:t>To move the needle</a:t>
            </a:r>
          </a:p>
          <a:p>
            <a:r>
              <a:rPr lang="en-US" dirty="0"/>
              <a:t>Of what can be done</a:t>
            </a:r>
          </a:p>
          <a:p>
            <a:r>
              <a:rPr lang="en-US" dirty="0"/>
              <a:t>In a browser</a:t>
            </a:r>
          </a:p>
          <a:p>
            <a:r>
              <a:rPr lang="en-US" dirty="0"/>
              <a:t>And around accessibility</a:t>
            </a:r>
          </a:p>
          <a:p>
            <a:r>
              <a:rPr lang="en-US" dirty="0"/>
              <a:t>Focus continues to become</a:t>
            </a:r>
          </a:p>
          <a:p>
            <a:r>
              <a:rPr lang="en-US" dirty="0"/>
              <a:t>More and more</a:t>
            </a:r>
          </a:p>
          <a:p>
            <a:r>
              <a:rPr lang="en-US" dirty="0"/>
              <a:t>Of a pain point</a:t>
            </a:r>
          </a:p>
          <a:p>
            <a:r>
              <a:rPr lang="en-US" dirty="0"/>
              <a:t>For developers.</a:t>
            </a:r>
          </a:p>
          <a:p>
            <a:endParaRPr lang="en-US" dirty="0"/>
          </a:p>
          <a:p>
            <a:r>
              <a:rPr lang="en-US" dirty="0"/>
              <a:t>But focus could be</a:t>
            </a:r>
          </a:p>
          <a:p>
            <a:r>
              <a:rPr lang="en-US" dirty="0"/>
              <a:t>So much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53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could be more powerful</a:t>
            </a:r>
          </a:p>
          <a:p>
            <a:r>
              <a:rPr lang="en-US" dirty="0"/>
              <a:t>It could be easier to work with</a:t>
            </a:r>
          </a:p>
          <a:p>
            <a:r>
              <a:rPr lang="en-US" dirty="0"/>
              <a:t>It could help us</a:t>
            </a:r>
          </a:p>
          <a:p>
            <a:r>
              <a:rPr lang="en-US" dirty="0"/>
              <a:t>Do what we need to do.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415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could we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or limit</a:t>
            </a:r>
          </a:p>
          <a:p>
            <a:r>
              <a:rPr lang="en-US" dirty="0"/>
              <a:t>focus to a particular container?</a:t>
            </a:r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through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&lt;ADVANCE 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endParaRPr lang="en-US" dirty="0"/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of 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would make focus</a:t>
            </a:r>
          </a:p>
          <a:p>
            <a:r>
              <a:rPr lang="en-US" dirty="0"/>
              <a:t>so much more useful,</a:t>
            </a:r>
          </a:p>
          <a:p>
            <a:r>
              <a:rPr lang="en-US" dirty="0"/>
              <a:t>so much more better.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 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writing </a:t>
            </a:r>
          </a:p>
          <a:p>
            <a:r>
              <a:rPr lang="en-US" dirty="0"/>
              <a:t>a new library…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before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passable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And as I was writing my code</a:t>
            </a:r>
          </a:p>
          <a:p>
            <a:r>
              <a:rPr lang="en-US" dirty="0"/>
              <a:t>I started wondering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each of them</a:t>
            </a:r>
          </a:p>
          <a:p>
            <a:r>
              <a:rPr lang="en-US" dirty="0"/>
              <a:t>Work on the specification</a:t>
            </a:r>
          </a:p>
          <a:p>
            <a:r>
              <a:rPr lang="en-US" dirty="0"/>
              <a:t>Independently</a:t>
            </a:r>
          </a:p>
          <a:p>
            <a:r>
              <a:rPr lang="en-US" dirty="0"/>
              <a:t>Of one another…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At the same time…</a:t>
            </a:r>
          </a:p>
          <a:p>
            <a:endParaRPr lang="en-US" dirty="0"/>
          </a:p>
          <a:p>
            <a:r>
              <a:rPr lang="en-US" dirty="0"/>
              <a:t>One might think</a:t>
            </a:r>
          </a:p>
          <a:p>
            <a:r>
              <a:rPr lang="en-US" dirty="0"/>
              <a:t>That’s not such</a:t>
            </a:r>
          </a:p>
          <a:p>
            <a:r>
              <a:rPr lang="en-US" dirty="0"/>
              <a:t>A great idea.</a:t>
            </a:r>
          </a:p>
          <a:p>
            <a:endParaRPr lang="en-US" dirty="0"/>
          </a:p>
          <a:p>
            <a:r>
              <a:rPr lang="en-US" dirty="0"/>
              <a:t>This has been</a:t>
            </a:r>
          </a:p>
          <a:p>
            <a:r>
              <a:rPr lang="en-US" dirty="0"/>
              <a:t>A known problem</a:t>
            </a:r>
          </a:p>
          <a:p>
            <a:r>
              <a:rPr lang="en-US" dirty="0"/>
              <a:t>For a while now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signed an agreement</a:t>
            </a:r>
          </a:p>
          <a:p>
            <a:r>
              <a:rPr lang="en-US" dirty="0"/>
              <a:t>to work together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that the HTML Specification</a:t>
            </a:r>
          </a:p>
          <a:p>
            <a:r>
              <a:rPr lang="en-US" dirty="0"/>
              <a:t>work would  be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404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great news for everyone.</a:t>
            </a:r>
          </a:p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Or very WELL KNOWN,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</a:t>
            </a:r>
          </a:p>
          <a:p>
            <a:r>
              <a:rPr lang="en-US" dirty="0"/>
              <a:t>some changes</a:t>
            </a:r>
          </a:p>
          <a:p>
            <a:r>
              <a:rPr lang="en-US" dirty="0"/>
              <a:t>to the HTML specification.</a:t>
            </a:r>
          </a:p>
          <a:p>
            <a:endParaRPr lang="en-US" dirty="0"/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To start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standard“</a:t>
            </a:r>
          </a:p>
          <a:p>
            <a:endParaRPr lang="en-US" dirty="0"/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Which you would read</a:t>
            </a:r>
          </a:p>
          <a:p>
            <a:r>
              <a:rPr lang="en-US" dirty="0"/>
              <a:t>for a few minutes</a:t>
            </a:r>
          </a:p>
          <a:p>
            <a:r>
              <a:rPr lang="en-US" dirty="0"/>
              <a:t>and slowly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lose any remaining sanity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have started with.</a:t>
            </a:r>
          </a:p>
          <a:p>
            <a:endParaRPr lang="en-US" dirty="0"/>
          </a:p>
          <a:p>
            <a:r>
              <a:rPr lang="en-US" dirty="0"/>
              <a:t>Seriously, it is</a:t>
            </a:r>
          </a:p>
          <a:p>
            <a:r>
              <a:rPr lang="en-US" dirty="0"/>
              <a:t>An awful thing</a:t>
            </a:r>
          </a:p>
          <a:p>
            <a:r>
              <a:rPr lang="en-US" dirty="0"/>
              <a:t>To have to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for,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</a:t>
            </a:r>
          </a:p>
          <a:p>
            <a:r>
              <a:rPr lang="en-US" dirty="0"/>
              <a:t>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things go slowly.</a:t>
            </a:r>
          </a:p>
          <a:p>
            <a:r>
              <a:rPr lang="en-US" dirty="0"/>
              <a:t>And few people </a:t>
            </a:r>
          </a:p>
          <a:p>
            <a:r>
              <a:rPr lang="en-US" dirty="0"/>
              <a:t>If any </a:t>
            </a:r>
          </a:p>
          <a:p>
            <a:r>
              <a:rPr lang="en-US" dirty="0"/>
              <a:t>seem to care.</a:t>
            </a:r>
          </a:p>
          <a:p>
            <a:endParaRPr lang="en-US" dirty="0"/>
          </a:p>
          <a:p>
            <a:r>
              <a:rPr lang="en-US" dirty="0"/>
              <a:t>And then</a:t>
            </a:r>
          </a:p>
          <a:p>
            <a:r>
              <a:rPr lang="en-US" dirty="0"/>
              <a:t>as you are trying</a:t>
            </a:r>
          </a:p>
          <a:p>
            <a:r>
              <a:rPr lang="en-US" dirty="0"/>
              <a:t>to build some,</a:t>
            </a:r>
          </a:p>
          <a:p>
            <a:r>
              <a:rPr lang="en-US" dirty="0"/>
              <a:t>Any,</a:t>
            </a:r>
          </a:p>
          <a:p>
            <a:r>
              <a:rPr lang="en-US" dirty="0"/>
              <a:t>interest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240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626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325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21A4F9-7557-49F3-B97E-4127964E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52949" y="1216094"/>
            <a:ext cx="1529616" cy="1822440"/>
          </a:xfrm>
          <a:prstGeom prst="rect">
            <a:avLst/>
          </a:prstGeom>
        </p:spPr>
      </p:pic>
      <p:pic>
        <p:nvPicPr>
          <p:cNvPr id="3" name="Picture 2" descr="Image result for browser">
            <a:extLst>
              <a:ext uri="{FF2B5EF4-FFF2-40B4-BE49-F238E27FC236}">
                <a16:creationId xmlns:a16="http://schemas.microsoft.com/office/drawing/2014/main" id="{9D7B8830-2000-42E2-8F23-DA1ADBC4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5802" y="1516426"/>
            <a:ext cx="1860037" cy="18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314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42910758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unk fun GIF by Mauro Gatti">
            <a:extLst>
              <a:ext uri="{FF2B5EF4-FFF2-40B4-BE49-F238E27FC236}">
                <a16:creationId xmlns:a16="http://schemas.microsoft.com/office/drawing/2014/main" id="{B6496E75-2DB3-436F-8392-F38CC6D33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017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ocus field -hockey">
            <a:extLst>
              <a:ext uri="{FF2B5EF4-FFF2-40B4-BE49-F238E27FC236}">
                <a16:creationId xmlns:a16="http://schemas.microsoft.com/office/drawing/2014/main" id="{0D362F90-5390-4F81-B310-08105AC7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219200"/>
            <a:ext cx="57531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666207"/>
            <a:ext cx="12192000" cy="62738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94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2122708"/>
            <a:ext cx="12192000" cy="1306291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9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2122708"/>
            <a:ext cx="12192000" cy="1306291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22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4258476"/>
            <a:ext cx="12192000" cy="247641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5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6"/>
            <a:ext cx="12192000" cy="556652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29000"/>
            <a:ext cx="12192000" cy="2581919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1968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4190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269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723C50-6C54-4F8A-BAD3-005534F50CF8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144FEE-D06C-4E23-8464-F31A2116BFE9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F88992-BF7F-43FE-B9A0-B5C65CFCAF31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440987-A431-4C1B-B508-A122AF7A25D7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8511EE-5A91-46B5-8C34-6E859544A42F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1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49DD70-620E-44D3-A226-F1B075CCC15F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187D10-161E-43AB-BACA-1EAA62322890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2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847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7" y="261938"/>
            <a:ext cx="8991600" cy="637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1777A-F625-4735-9CFE-32DEBD16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881062"/>
            <a:ext cx="704849" cy="1862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D3CE2-8F5C-49B3-BBA9-F3671C2C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2671762"/>
            <a:ext cx="704849" cy="1862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8CE62-E4E2-47FD-8B8F-8F30D2AC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-728664"/>
            <a:ext cx="704849" cy="1862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30B47-4EB1-4832-B331-4CA881548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4281488"/>
            <a:ext cx="704849" cy="18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66E23-4EE3-4498-8630-94A5234A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5319713"/>
            <a:ext cx="704849" cy="1862137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AEB8B1-C68B-48BA-8E05-473BFD195F64}"/>
              </a:ext>
            </a:extLst>
          </p:cNvPr>
          <p:cNvSpPr/>
          <p:nvPr/>
        </p:nvSpPr>
        <p:spPr>
          <a:xfrm rot="5400000">
            <a:off x="1073049" y="1413569"/>
            <a:ext cx="1862137" cy="180677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83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9804D8A6-2144-4911-A1BE-361D70CC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84" y="510480"/>
            <a:ext cx="4669631" cy="5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1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become GIF by Pusheen">
            <a:extLst>
              <a:ext uri="{FF2B5EF4-FFF2-40B4-BE49-F238E27FC236}">
                <a16:creationId xmlns:a16="http://schemas.microsoft.com/office/drawing/2014/main" id="{318F3D77-5283-4C95-B69D-AC8C98CF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65252-ACD5-4775-97C9-F6D14DA7E44C}"/>
              </a:ext>
            </a:extLst>
          </p:cNvPr>
          <p:cNvSpPr/>
          <p:nvPr/>
        </p:nvSpPr>
        <p:spPr>
          <a:xfrm>
            <a:off x="130629" y="6224451"/>
            <a:ext cx="3716382" cy="633549"/>
          </a:xfrm>
          <a:prstGeom prst="roundRect">
            <a:avLst/>
          </a:prstGeom>
          <a:solidFill>
            <a:srgbClr val="FE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CBA74-BE5D-419A-8432-9654D4E2CC4F}"/>
              </a:ext>
            </a:extLst>
          </p:cNvPr>
          <p:cNvSpPr txBox="1"/>
          <p:nvPr/>
        </p:nvSpPr>
        <p:spPr>
          <a:xfrm>
            <a:off x="147171" y="5633824"/>
            <a:ext cx="3418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Glen’s Awesome JS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Focus Library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C9BA41-DB11-4B23-A9C1-6227A47DF84F}"/>
              </a:ext>
            </a:extLst>
          </p:cNvPr>
          <p:cNvSpPr/>
          <p:nvPr/>
        </p:nvSpPr>
        <p:spPr>
          <a:xfrm>
            <a:off x="3713291" y="5550547"/>
            <a:ext cx="875211" cy="79683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rowser">
            <a:extLst>
              <a:ext uri="{FF2B5EF4-FFF2-40B4-BE49-F238E27FC236}">
                <a16:creationId xmlns:a16="http://schemas.microsoft.com/office/drawing/2014/main" id="{CAFB5E88-B324-4017-BABB-8CE66CA7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browser">
            <a:extLst>
              <a:ext uri="{FF2B5EF4-FFF2-40B4-BE49-F238E27FC236}">
                <a16:creationId xmlns:a16="http://schemas.microsoft.com/office/drawing/2014/main" id="{5C25C132-3452-452F-9F97-CF7BD2D3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798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6BE62-4F6A-47BF-9D97-583566D0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674" name="Picture 2" descr="Rafal Badan for Pardes publishing house">
            <a:extLst>
              <a:ext uri="{FF2B5EF4-FFF2-40B4-BE49-F238E27FC236}">
                <a16:creationId xmlns:a16="http://schemas.microsoft.com/office/drawing/2014/main" id="{AAF814B7-6022-4711-940F-8136181C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rgbClr val="FFF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1734</TotalTime>
  <Words>5010</Words>
  <Application>Microsoft Office PowerPoint</Application>
  <PresentationFormat>Widescreen</PresentationFormat>
  <Paragraphs>1632</Paragraphs>
  <Slides>123</Slides>
  <Notes>123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0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247</cp:revision>
  <dcterms:created xsi:type="dcterms:W3CDTF">2018-12-04T17:37:47Z</dcterms:created>
  <dcterms:modified xsi:type="dcterms:W3CDTF">2019-08-09T14:11:41Z</dcterms:modified>
</cp:coreProperties>
</file>